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6858000" cx="12192000"/>
  <p:notesSz cx="6858000" cy="9144000"/>
  <p:embeddedFontLst>
    <p:embeddedFont>
      <p:font typeface="Montserrat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1" roundtripDataSignature="AMtx7mhCJKdKKfNdEcIPnRphYRjN2YMM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customschemas.google.com/relationships/presentationmetadata" Target="meta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" name="Google Shape;6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af3b9441f_15_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g13af3b9441f_15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3af3b9441f_4_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2" name="Google Shape;212;g13af3b9441f_4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af3b9441f_4_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2" name="Google Shape;222;g13af3b9441f_4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3a2326a3c1_0_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" name="Google Shape;232;g13a2326a3c1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3a2326a3c1_0_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2" name="Google Shape;242;g13a2326a3c1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3b1133aab2_5_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4" name="Google Shape;254;g13b1133aab2_5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3a2326a3c1_0_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3" name="Google Shape;263;g13a2326a3c1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3" name="Google Shape;27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4" name="Google Shape;28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4" name="Google Shape;29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" name="Google Shape;7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4" name="Google Shape;30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3" name="Google Shape;31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1" name="Google Shape;32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3b1133aab2_5_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" name="Google Shape;82;g13b1133aab2_5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3af3b9441f_16_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" name="Google Shape;93;g13af3b9441f_16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3af3b9441f_4_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" name="Google Shape;117;g13af3b9441f_4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af3b9441f_4_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" name="Google Shape;137;g13af3b9441f_4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3af3b9441f_4_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g13af3b9441f_4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3a2326a3c1_0_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" name="Google Shape;171;g13a2326a3c1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af3b9441f_15_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" name="Google Shape;192;g13af3b9441f_15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0f6edec7b9_0_4"/>
          <p:cNvSpPr txBox="1"/>
          <p:nvPr>
            <p:ph type="ctrTitle"/>
          </p:nvPr>
        </p:nvSpPr>
        <p:spPr>
          <a:xfrm>
            <a:off x="415606" y="992767"/>
            <a:ext cx="5588700" cy="2412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" name="Google Shape;15;g10f6edec7b9_0_4"/>
          <p:cNvSpPr txBox="1"/>
          <p:nvPr>
            <p:ph idx="1" type="subTitle"/>
          </p:nvPr>
        </p:nvSpPr>
        <p:spPr>
          <a:xfrm>
            <a:off x="415600" y="3540867"/>
            <a:ext cx="55887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" name="Google Shape;16;g10f6edec7b9_0_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0f6edec7b9_0_39"/>
          <p:cNvSpPr txBox="1"/>
          <p:nvPr>
            <p:ph hasCustomPrompt="1" type="title"/>
          </p:nvPr>
        </p:nvSpPr>
        <p:spPr>
          <a:xfrm>
            <a:off x="5004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g10f6edec7b9_0_39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g10f6edec7b9_0_3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0f6edec7b9_0_4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0f6edec7b9_0_45"/>
          <p:cNvSpPr txBox="1"/>
          <p:nvPr>
            <p:ph type="title"/>
          </p:nvPr>
        </p:nvSpPr>
        <p:spPr>
          <a:xfrm>
            <a:off x="242589" y="213297"/>
            <a:ext cx="105156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6" name="Google Shape;56;g10f6edec7b9_0_4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925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57" name="Google Shape;57;g10f6edec7b9_0_4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g10f6edec7b9_0_4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g10f6edec7b9_0_4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f6edec7b9_0_15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" name="Google Shape;19;g10f6edec7b9_0_1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" name="Google Shape;20;g10f6edec7b9_0_1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f6edec7b9_0_8"/>
          <p:cNvSpPr txBox="1"/>
          <p:nvPr>
            <p:ph type="title"/>
          </p:nvPr>
        </p:nvSpPr>
        <p:spPr>
          <a:xfrm>
            <a:off x="933600" y="2867800"/>
            <a:ext cx="103248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" name="Google Shape;23;g10f6edec7b9_0_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f6edec7b9_0_11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" name="Google Shape;26;g10f6edec7b9_0_1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" name="Google Shape;27;g10f6edec7b9_0_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f6edec7b9_0_1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g10f6edec7b9_0_19"/>
          <p:cNvSpPr txBox="1"/>
          <p:nvPr>
            <p:ph idx="1" type="body"/>
          </p:nvPr>
        </p:nvSpPr>
        <p:spPr>
          <a:xfrm>
            <a:off x="415600" y="2689900"/>
            <a:ext cx="5333100" cy="3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g10f6edec7b9_0_19"/>
          <p:cNvSpPr txBox="1"/>
          <p:nvPr>
            <p:ph idx="2" type="body"/>
          </p:nvPr>
        </p:nvSpPr>
        <p:spPr>
          <a:xfrm>
            <a:off x="6443200" y="2883767"/>
            <a:ext cx="5333100" cy="3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2" name="Google Shape;32;g10f6edec7b9_0_1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10f6edec7b9_0_25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6" name="Google Shape;36;g10f6edec7b9_0_25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7" name="Google Shape;37;g10f6edec7b9_0_2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0f6edec7b9_0_29"/>
          <p:cNvSpPr txBox="1"/>
          <p:nvPr>
            <p:ph type="title"/>
          </p:nvPr>
        </p:nvSpPr>
        <p:spPr>
          <a:xfrm>
            <a:off x="1850800" y="7018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0" name="Google Shape;40;g10f6edec7b9_0_2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0f6edec7b9_0_32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g10f6edec7b9_0_32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4" name="Google Shape;44;g10f6edec7b9_0_32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5" name="Google Shape;45;g10f6edec7b9_0_32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6" name="Google Shape;46;g10f6edec7b9_0_3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0f6edec7b9_0_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g10f6edec7b9_0_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g10f6edec7b9_0_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35.png"/><Relationship Id="rId5" Type="http://schemas.openxmlformats.org/officeDocument/2006/relationships/image" Target="../media/image47.png"/><Relationship Id="rId6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30.png"/><Relationship Id="rId5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42.png"/><Relationship Id="rId5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49.png"/><Relationship Id="rId5" Type="http://schemas.openxmlformats.org/officeDocument/2006/relationships/image" Target="../media/image44.png"/><Relationship Id="rId6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4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4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4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26.png"/><Relationship Id="rId5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64" name="Google Shape;64;p1"/>
          <p:cNvPicPr preferRelativeResize="0"/>
          <p:nvPr/>
        </p:nvPicPr>
        <p:blipFill rotWithShape="1">
          <a:blip r:embed="rId3">
            <a:alphaModFix amt="52999"/>
          </a:blip>
          <a:srcRect b="0" l="0" r="62945" t="0"/>
          <a:stretch/>
        </p:blipFill>
        <p:spPr>
          <a:xfrm flipH="1">
            <a:off x="9117899" y="3211537"/>
            <a:ext cx="3042362" cy="342100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"/>
          <p:cNvSpPr txBox="1"/>
          <p:nvPr/>
        </p:nvSpPr>
        <p:spPr>
          <a:xfrm>
            <a:off x="173250" y="1113275"/>
            <a:ext cx="67896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0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Predict Whether The Customer Will Be Buying Deposit Products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"/>
          <p:cNvSpPr txBox="1"/>
          <p:nvPr/>
        </p:nvSpPr>
        <p:spPr>
          <a:xfrm>
            <a:off x="491875" y="3254996"/>
            <a:ext cx="4316100" cy="20620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Dokumen Laporan Final Project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Stage 2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DataBank Squad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" name="Google Shape;67;p1"/>
          <p:cNvCxnSpPr/>
          <p:nvPr/>
        </p:nvCxnSpPr>
        <p:spPr>
          <a:xfrm>
            <a:off x="636494" y="3231896"/>
            <a:ext cx="2524500" cy="231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203" name="Google Shape;203;g13af3b9441f_15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13af3b9441f_15_0"/>
          <p:cNvSpPr txBox="1"/>
          <p:nvPr/>
        </p:nvSpPr>
        <p:spPr>
          <a:xfrm>
            <a:off x="965525" y="349963"/>
            <a:ext cx="7352400" cy="599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1. DATA CLEANSING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g13af3b9441f_15_0"/>
          <p:cNvSpPr txBox="1"/>
          <p:nvPr/>
        </p:nvSpPr>
        <p:spPr>
          <a:xfrm>
            <a:off x="1346364" y="840409"/>
            <a:ext cx="7352400" cy="472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004B53"/>
                </a:solidFill>
                <a:latin typeface="Montserrat"/>
                <a:ea typeface="Montserrat"/>
                <a:cs typeface="Montserrat"/>
                <a:sym typeface="Montserrat"/>
              </a:rPr>
              <a:t>D. Feature Transformation</a:t>
            </a:r>
            <a:endParaRPr b="1" i="0" sz="2400" u="none" cap="none" strike="noStrike">
              <a:solidFill>
                <a:srgbClr val="004B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" name="Google Shape;206;g13af3b9441f_15_0"/>
          <p:cNvSpPr txBox="1"/>
          <p:nvPr/>
        </p:nvSpPr>
        <p:spPr>
          <a:xfrm>
            <a:off x="965525" y="1439892"/>
            <a:ext cx="7149775" cy="4308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Normalisasi dengan menggunakan feature minmaxscaler</a:t>
            </a:r>
            <a:endParaRPr b="1" i="1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g13af3b9441f_15_0"/>
          <p:cNvPicPr preferRelativeResize="0"/>
          <p:nvPr/>
        </p:nvPicPr>
        <p:blipFill rotWithShape="1">
          <a:blip r:embed="rId4">
            <a:alphaModFix/>
          </a:blip>
          <a:srcRect b="51775" l="0" r="0" t="7002"/>
          <a:stretch/>
        </p:blipFill>
        <p:spPr>
          <a:xfrm>
            <a:off x="533725" y="2101850"/>
            <a:ext cx="5689600" cy="26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13af3b9441f_15_0"/>
          <p:cNvPicPr preferRelativeResize="0"/>
          <p:nvPr/>
        </p:nvPicPr>
        <p:blipFill rotWithShape="1">
          <a:blip r:embed="rId4">
            <a:alphaModFix/>
          </a:blip>
          <a:srcRect b="1095" l="1083" r="-1082" t="48551"/>
          <a:stretch/>
        </p:blipFill>
        <p:spPr>
          <a:xfrm>
            <a:off x="6337625" y="1997514"/>
            <a:ext cx="5689600" cy="324211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13af3b9441f_15_0"/>
          <p:cNvSpPr txBox="1"/>
          <p:nvPr/>
        </p:nvSpPr>
        <p:spPr>
          <a:xfrm>
            <a:off x="768512" y="5477697"/>
            <a:ext cx="10654975" cy="4308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 : </a:t>
            </a:r>
            <a:r>
              <a:rPr b="0" i="1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Setelah dilakukan normalisasi dengan feature minmaxscaler nilai min dan max berubah menjadi 0 dan 1</a:t>
            </a:r>
            <a:endParaRPr b="0" i="1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214" name="Google Shape;214;g13af3b9441f_4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13af3b9441f_4_7"/>
          <p:cNvSpPr txBox="1"/>
          <p:nvPr/>
        </p:nvSpPr>
        <p:spPr>
          <a:xfrm>
            <a:off x="965525" y="349963"/>
            <a:ext cx="7352400" cy="599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1. DATA CLEANSING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g13af3b9441f_4_7"/>
          <p:cNvSpPr txBox="1"/>
          <p:nvPr/>
        </p:nvSpPr>
        <p:spPr>
          <a:xfrm>
            <a:off x="1346364" y="840409"/>
            <a:ext cx="7352400" cy="472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004B53"/>
                </a:solidFill>
                <a:latin typeface="Montserrat"/>
                <a:ea typeface="Montserrat"/>
                <a:cs typeface="Montserrat"/>
                <a:sym typeface="Montserrat"/>
              </a:rPr>
              <a:t>D. Feature Transformation</a:t>
            </a:r>
            <a:endParaRPr b="1" i="0" sz="2400" u="none" cap="none" strike="noStrike">
              <a:solidFill>
                <a:srgbClr val="004B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g13af3b9441f_4_7"/>
          <p:cNvSpPr txBox="1"/>
          <p:nvPr/>
        </p:nvSpPr>
        <p:spPr>
          <a:xfrm>
            <a:off x="965525" y="1439892"/>
            <a:ext cx="7149775" cy="4308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Standardization dengan menggunakan feature StandarScaler</a:t>
            </a:r>
            <a:endParaRPr b="1" i="1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13af3b9441f_4_7"/>
          <p:cNvSpPr txBox="1"/>
          <p:nvPr/>
        </p:nvSpPr>
        <p:spPr>
          <a:xfrm>
            <a:off x="8945195" y="2986269"/>
            <a:ext cx="3105562" cy="23390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1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 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1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Setelah dilakukan standardization dengan feature StandarScaler nilai mean menjadi 0 dan std menjadi 1</a:t>
            </a:r>
            <a:endParaRPr b="0" i="1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g13af3b9441f_4_7"/>
          <p:cNvPicPr preferRelativeResize="0"/>
          <p:nvPr/>
        </p:nvPicPr>
        <p:blipFill rotWithShape="1">
          <a:blip r:embed="rId4">
            <a:alphaModFix/>
          </a:blip>
          <a:srcRect b="49999" l="-1" r="40691" t="4533"/>
          <a:stretch/>
        </p:blipFill>
        <p:spPr>
          <a:xfrm>
            <a:off x="647289" y="1803573"/>
            <a:ext cx="8051475" cy="4704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224" name="Google Shape;224;g13af3b9441f_4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13af3b9441f_4_14"/>
          <p:cNvSpPr txBox="1"/>
          <p:nvPr/>
        </p:nvSpPr>
        <p:spPr>
          <a:xfrm>
            <a:off x="965525" y="349963"/>
            <a:ext cx="7352400" cy="599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1. DATA CLEANSING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g13af3b9441f_4_14"/>
          <p:cNvSpPr txBox="1"/>
          <p:nvPr/>
        </p:nvSpPr>
        <p:spPr>
          <a:xfrm>
            <a:off x="1346364" y="840409"/>
            <a:ext cx="7352400" cy="472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004B53"/>
                </a:solidFill>
                <a:latin typeface="Montserrat"/>
                <a:ea typeface="Montserrat"/>
                <a:cs typeface="Montserrat"/>
                <a:sym typeface="Montserrat"/>
              </a:rPr>
              <a:t>D. Feature Transformation</a:t>
            </a:r>
            <a:endParaRPr b="1" i="0" sz="2400" u="none" cap="none" strike="noStrike">
              <a:solidFill>
                <a:srgbClr val="004B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g13af3b9441f_4_14"/>
          <p:cNvSpPr txBox="1"/>
          <p:nvPr/>
        </p:nvSpPr>
        <p:spPr>
          <a:xfrm>
            <a:off x="965525" y="1439892"/>
            <a:ext cx="7149775" cy="4308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Standardization dengan menggunakan feature RobustScaler</a:t>
            </a:r>
            <a:endParaRPr b="1" i="1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13af3b9441f_4_14"/>
          <p:cNvSpPr txBox="1"/>
          <p:nvPr/>
        </p:nvSpPr>
        <p:spPr>
          <a:xfrm>
            <a:off x="8945195" y="1870749"/>
            <a:ext cx="3105562" cy="44935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1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 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1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Setelah dilakukan standardization dengan feature RobustScaler nilai median menjadi 0 dan range data menjadi diantara Q1 dan Q3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RobustScaler cocok digunakan untuk tipe data yang memiliki banyak outliers (robust terhadap outlier)</a:t>
            </a:r>
            <a:endParaRPr b="0" i="1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g13af3b9441f_4_14"/>
          <p:cNvPicPr preferRelativeResize="0"/>
          <p:nvPr/>
        </p:nvPicPr>
        <p:blipFill rotWithShape="1">
          <a:blip r:embed="rId4">
            <a:alphaModFix/>
          </a:blip>
          <a:srcRect b="1017" l="284" r="38632" t="56781"/>
          <a:stretch/>
        </p:blipFill>
        <p:spPr>
          <a:xfrm>
            <a:off x="652831" y="1870749"/>
            <a:ext cx="8292364" cy="4366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234" name="Google Shape;234;g13a2326a3c1_0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13a2326a3c1_0_32"/>
          <p:cNvSpPr txBox="1"/>
          <p:nvPr/>
        </p:nvSpPr>
        <p:spPr>
          <a:xfrm>
            <a:off x="965525" y="349963"/>
            <a:ext cx="7352400" cy="599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1. DATA CLEANSING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13a2326a3c1_0_32"/>
          <p:cNvSpPr txBox="1"/>
          <p:nvPr/>
        </p:nvSpPr>
        <p:spPr>
          <a:xfrm>
            <a:off x="1346364" y="840409"/>
            <a:ext cx="7352400" cy="472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004B53"/>
                </a:solidFill>
                <a:latin typeface="Montserrat"/>
                <a:ea typeface="Montserrat"/>
                <a:cs typeface="Montserrat"/>
                <a:sym typeface="Montserrat"/>
              </a:rPr>
              <a:t>E. Feature Encoding</a:t>
            </a:r>
            <a:endParaRPr b="1" i="0" sz="2400" u="none" cap="none" strike="noStrike">
              <a:solidFill>
                <a:srgbClr val="004B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13a2326a3c1_0_32"/>
          <p:cNvSpPr txBox="1"/>
          <p:nvPr/>
        </p:nvSpPr>
        <p:spPr>
          <a:xfrm>
            <a:off x="965524" y="1296912"/>
            <a:ext cx="7149775" cy="4308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Tampilan data Kategorical</a:t>
            </a:r>
            <a:endParaRPr b="1" i="1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13a2326a3c1_0_32"/>
          <p:cNvSpPr txBox="1"/>
          <p:nvPr/>
        </p:nvSpPr>
        <p:spPr>
          <a:xfrm>
            <a:off x="780123" y="4879029"/>
            <a:ext cx="11352257" cy="16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Encoding yang digunakan :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❖"/>
            </a:pPr>
            <a:r>
              <a:rPr b="1" i="1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OHE : </a:t>
            </a:r>
            <a:r>
              <a:rPr b="0" i="1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Untuk kolom yang memiliki unique value &lt; 5. Digunakan untuk kolom selain job dan month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❖"/>
            </a:pPr>
            <a:r>
              <a:rPr b="1" i="1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Freq Encoding : </a:t>
            </a:r>
            <a:r>
              <a:rPr b="0" i="1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Untuk kolom yang memiliki unique value &gt;= 5. Digunakan untuk kolom job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❖"/>
            </a:pPr>
            <a:r>
              <a:rPr b="1" i="1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Pembagian berdasarkan quarter (q1-q4) : </a:t>
            </a:r>
            <a:r>
              <a:rPr b="0" i="1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Digunakan untuk kolom month</a:t>
            </a:r>
            <a:endParaRPr b="1" i="1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g13a2326a3c1_0_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5524" y="1660593"/>
            <a:ext cx="10978575" cy="3301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244" name="Google Shape;244;g13a2326a3c1_0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13a2326a3c1_0_42"/>
          <p:cNvSpPr txBox="1"/>
          <p:nvPr/>
        </p:nvSpPr>
        <p:spPr>
          <a:xfrm>
            <a:off x="965525" y="349963"/>
            <a:ext cx="7352400" cy="599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1. DATA CLEANSING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g13a2326a3c1_0_42"/>
          <p:cNvSpPr txBox="1"/>
          <p:nvPr/>
        </p:nvSpPr>
        <p:spPr>
          <a:xfrm>
            <a:off x="1346364" y="840409"/>
            <a:ext cx="7352400" cy="472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004B53"/>
                </a:solidFill>
                <a:latin typeface="Montserrat"/>
                <a:ea typeface="Montserrat"/>
                <a:cs typeface="Montserrat"/>
                <a:sym typeface="Montserrat"/>
              </a:rPr>
              <a:t>E. Feature Encoding</a:t>
            </a:r>
            <a:endParaRPr b="1" i="0" sz="2400" u="none" cap="none" strike="noStrike">
              <a:solidFill>
                <a:srgbClr val="004B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7" name="Google Shape;247;g13a2326a3c1_0_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7863" y="1313127"/>
            <a:ext cx="8280076" cy="2962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13a2326a3c1_0_42"/>
          <p:cNvPicPr preferRelativeResize="0"/>
          <p:nvPr/>
        </p:nvPicPr>
        <p:blipFill rotWithShape="1">
          <a:blip r:embed="rId5">
            <a:alphaModFix/>
          </a:blip>
          <a:srcRect b="59932" l="0" r="0" t="0"/>
          <a:stretch/>
        </p:blipFill>
        <p:spPr>
          <a:xfrm>
            <a:off x="687863" y="4320905"/>
            <a:ext cx="3217507" cy="2187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13a2326a3c1_0_42"/>
          <p:cNvPicPr preferRelativeResize="0"/>
          <p:nvPr/>
        </p:nvPicPr>
        <p:blipFill rotWithShape="1">
          <a:blip r:embed="rId6">
            <a:alphaModFix/>
          </a:blip>
          <a:srcRect b="68665" l="0" r="37954" t="16231"/>
          <a:stretch/>
        </p:blipFill>
        <p:spPr>
          <a:xfrm>
            <a:off x="7595163" y="5481806"/>
            <a:ext cx="3251635" cy="664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13a2326a3c1_0_42"/>
          <p:cNvPicPr preferRelativeResize="0"/>
          <p:nvPr/>
        </p:nvPicPr>
        <p:blipFill rotWithShape="1">
          <a:blip r:embed="rId5">
            <a:alphaModFix/>
          </a:blip>
          <a:srcRect b="20054" l="0" r="0" t="40950"/>
          <a:stretch/>
        </p:blipFill>
        <p:spPr>
          <a:xfrm>
            <a:off x="4057364" y="4379378"/>
            <a:ext cx="3217507" cy="2128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13a2326a3c1_0_42"/>
          <p:cNvPicPr preferRelativeResize="0"/>
          <p:nvPr/>
        </p:nvPicPr>
        <p:blipFill rotWithShape="1">
          <a:blip r:embed="rId5">
            <a:alphaModFix/>
          </a:blip>
          <a:srcRect b="746" l="13" r="-12" t="80369"/>
          <a:stretch/>
        </p:blipFill>
        <p:spPr>
          <a:xfrm>
            <a:off x="7595163" y="4379379"/>
            <a:ext cx="3217507" cy="1030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256" name="Google Shape;256;g13b1133aab2_5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13b1133aab2_5_14"/>
          <p:cNvSpPr txBox="1"/>
          <p:nvPr/>
        </p:nvSpPr>
        <p:spPr>
          <a:xfrm>
            <a:off x="965525" y="349963"/>
            <a:ext cx="7352400" cy="599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1. DATA CLEANSING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13b1133aab2_5_14"/>
          <p:cNvSpPr txBox="1"/>
          <p:nvPr/>
        </p:nvSpPr>
        <p:spPr>
          <a:xfrm>
            <a:off x="1346364" y="840409"/>
            <a:ext cx="7352400" cy="472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004B53"/>
                </a:solidFill>
                <a:latin typeface="Montserrat"/>
                <a:ea typeface="Montserrat"/>
                <a:cs typeface="Montserrat"/>
                <a:sym typeface="Montserrat"/>
              </a:rPr>
              <a:t>E. Feature Encoding</a:t>
            </a:r>
            <a:endParaRPr b="1" i="0" sz="2400" u="none" cap="none" strike="noStrike">
              <a:solidFill>
                <a:srgbClr val="004B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9" name="Google Shape;259;g13b1133aab2_5_14"/>
          <p:cNvPicPr preferRelativeResize="0"/>
          <p:nvPr/>
        </p:nvPicPr>
        <p:blipFill rotWithShape="1">
          <a:blip r:embed="rId4">
            <a:alphaModFix/>
          </a:blip>
          <a:srcRect b="7141" l="470" r="14352" t="34889"/>
          <a:stretch/>
        </p:blipFill>
        <p:spPr>
          <a:xfrm>
            <a:off x="541174" y="1313127"/>
            <a:ext cx="7498637" cy="4287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13b1133aab2_5_14"/>
          <p:cNvPicPr preferRelativeResize="0"/>
          <p:nvPr/>
        </p:nvPicPr>
        <p:blipFill rotWithShape="1">
          <a:blip r:embed="rId5">
            <a:alphaModFix/>
          </a:blip>
          <a:srcRect b="4331" l="0" r="0" t="-715"/>
          <a:stretch/>
        </p:blipFill>
        <p:spPr>
          <a:xfrm>
            <a:off x="8039811" y="949446"/>
            <a:ext cx="3934892" cy="5527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265" name="Google Shape;265;g13a2326a3c1_0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13a2326a3c1_0_22"/>
          <p:cNvSpPr txBox="1"/>
          <p:nvPr/>
        </p:nvSpPr>
        <p:spPr>
          <a:xfrm>
            <a:off x="965525" y="349963"/>
            <a:ext cx="7352400" cy="599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1. DATA CLEANSING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g13a2326a3c1_0_22"/>
          <p:cNvSpPr txBox="1"/>
          <p:nvPr/>
        </p:nvSpPr>
        <p:spPr>
          <a:xfrm>
            <a:off x="1346364" y="840409"/>
            <a:ext cx="7352400" cy="472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004B53"/>
                </a:solidFill>
                <a:latin typeface="Montserrat"/>
                <a:ea typeface="Montserrat"/>
                <a:cs typeface="Montserrat"/>
                <a:sym typeface="Montserrat"/>
              </a:rPr>
              <a:t>E. Feature Encoding</a:t>
            </a:r>
            <a:endParaRPr b="1" i="0" sz="2400" u="none" cap="none" strike="noStrike">
              <a:solidFill>
                <a:srgbClr val="004B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8" name="Google Shape;268;g13a2326a3c1_0_22"/>
          <p:cNvPicPr preferRelativeResize="0"/>
          <p:nvPr/>
        </p:nvPicPr>
        <p:blipFill rotWithShape="1">
          <a:blip r:embed="rId4">
            <a:alphaModFix/>
          </a:blip>
          <a:srcRect b="0" l="0" r="0" t="61999"/>
          <a:stretch/>
        </p:blipFill>
        <p:spPr>
          <a:xfrm>
            <a:off x="4491271" y="1409700"/>
            <a:ext cx="7352400" cy="1727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3a2326a3c1_0_22"/>
          <p:cNvPicPr preferRelativeResize="0"/>
          <p:nvPr/>
        </p:nvPicPr>
        <p:blipFill rotWithShape="1">
          <a:blip r:embed="rId5">
            <a:alphaModFix/>
          </a:blip>
          <a:srcRect b="16845" l="0" r="16666" t="0"/>
          <a:stretch/>
        </p:blipFill>
        <p:spPr>
          <a:xfrm>
            <a:off x="5725881" y="3137162"/>
            <a:ext cx="4381500" cy="342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3a2326a3c1_0_22"/>
          <p:cNvPicPr preferRelativeResize="0"/>
          <p:nvPr/>
        </p:nvPicPr>
        <p:blipFill rotWithShape="1">
          <a:blip r:embed="rId4">
            <a:alphaModFix/>
          </a:blip>
          <a:srcRect b="38734" l="0" r="65835" t="0"/>
          <a:stretch/>
        </p:blipFill>
        <p:spPr>
          <a:xfrm>
            <a:off x="659989" y="1439892"/>
            <a:ext cx="3615382" cy="4008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275" name="Google Shape;27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"/>
          <p:cNvSpPr txBox="1"/>
          <p:nvPr/>
        </p:nvSpPr>
        <p:spPr>
          <a:xfrm>
            <a:off x="965525" y="349963"/>
            <a:ext cx="7352400" cy="599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1. DATA CLEANSING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p2"/>
          <p:cNvSpPr txBox="1"/>
          <p:nvPr/>
        </p:nvSpPr>
        <p:spPr>
          <a:xfrm>
            <a:off x="1346364" y="840409"/>
            <a:ext cx="7352400" cy="472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004B53"/>
                </a:solidFill>
                <a:latin typeface="Montserrat"/>
                <a:ea typeface="Montserrat"/>
                <a:cs typeface="Montserrat"/>
                <a:sym typeface="Montserrat"/>
              </a:rPr>
              <a:t>E. Feature Encoding</a:t>
            </a:r>
            <a:endParaRPr b="1" i="0" sz="2400" u="none" cap="none" strike="noStrike">
              <a:solidFill>
                <a:srgbClr val="004B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8" name="Google Shape;27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800" y="1439892"/>
            <a:ext cx="11023600" cy="233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"/>
          <p:cNvPicPr preferRelativeResize="0"/>
          <p:nvPr/>
        </p:nvPicPr>
        <p:blipFill rotWithShape="1">
          <a:blip r:embed="rId5">
            <a:alphaModFix/>
          </a:blip>
          <a:srcRect b="38726" l="0" r="0" t="0"/>
          <a:stretch/>
        </p:blipFill>
        <p:spPr>
          <a:xfrm>
            <a:off x="812800" y="3899416"/>
            <a:ext cx="3261735" cy="2813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"/>
          <p:cNvPicPr preferRelativeResize="0"/>
          <p:nvPr/>
        </p:nvPicPr>
        <p:blipFill rotWithShape="1">
          <a:blip r:embed="rId5">
            <a:alphaModFix/>
          </a:blip>
          <a:srcRect b="-477" l="0" r="0" t="60653"/>
          <a:stretch/>
        </p:blipFill>
        <p:spPr>
          <a:xfrm>
            <a:off x="4270447" y="3975500"/>
            <a:ext cx="3261735" cy="1828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"/>
          <p:cNvPicPr preferRelativeResize="0"/>
          <p:nvPr/>
        </p:nvPicPr>
        <p:blipFill rotWithShape="1">
          <a:blip r:embed="rId6">
            <a:alphaModFix/>
          </a:blip>
          <a:srcRect b="0" l="0" r="0" t="34052"/>
          <a:stretch/>
        </p:blipFill>
        <p:spPr>
          <a:xfrm>
            <a:off x="7790069" y="3975500"/>
            <a:ext cx="3624925" cy="262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286" name="Google Shape;28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"/>
          <p:cNvSpPr txBox="1"/>
          <p:nvPr/>
        </p:nvSpPr>
        <p:spPr>
          <a:xfrm>
            <a:off x="965525" y="349963"/>
            <a:ext cx="7352400" cy="599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1. DATA CLEANSING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8" name="Google Shape;288;p4"/>
          <p:cNvSpPr txBox="1"/>
          <p:nvPr/>
        </p:nvSpPr>
        <p:spPr>
          <a:xfrm>
            <a:off x="1346364" y="840409"/>
            <a:ext cx="7352400" cy="472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004B53"/>
                </a:solidFill>
                <a:latin typeface="Montserrat"/>
                <a:ea typeface="Montserrat"/>
                <a:cs typeface="Montserrat"/>
                <a:sym typeface="Montserrat"/>
              </a:rPr>
              <a:t>E. Imbalance Class</a:t>
            </a:r>
            <a:endParaRPr b="1" i="0" sz="2400" u="none" cap="none" strike="noStrike">
              <a:solidFill>
                <a:srgbClr val="004B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" name="Google Shape;289;p4"/>
          <p:cNvSpPr txBox="1"/>
          <p:nvPr/>
        </p:nvSpPr>
        <p:spPr>
          <a:xfrm>
            <a:off x="1346364" y="1205917"/>
            <a:ext cx="8038936" cy="4308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Handling Imbalance Class pada kolom Y (customer yang membuka deposito)</a:t>
            </a:r>
            <a:endParaRPr b="1" i="1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9164" y="1803573"/>
            <a:ext cx="7442200" cy="44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"/>
          <p:cNvSpPr txBox="1"/>
          <p:nvPr/>
        </p:nvSpPr>
        <p:spPr>
          <a:xfrm>
            <a:off x="8317925" y="2297161"/>
            <a:ext cx="3581236" cy="35086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Strategi :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❖"/>
            </a:pPr>
            <a:r>
              <a:rPr b="0" i="1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Melakukan resampling (oversampling, undersampling, atau over-undersampling) agar target class ration menjadi balance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❖"/>
            </a:pPr>
            <a:r>
              <a:rPr b="0" i="1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Menggunakan metrik evaluasi model yang tepat seperti ROX-AUC atau f1-Score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296" name="Google Shape;29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5"/>
          <p:cNvSpPr txBox="1"/>
          <p:nvPr/>
        </p:nvSpPr>
        <p:spPr>
          <a:xfrm>
            <a:off x="965525" y="349963"/>
            <a:ext cx="7352400" cy="599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1. DATA CLEANSING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" name="Google Shape;298;p5"/>
          <p:cNvSpPr txBox="1"/>
          <p:nvPr/>
        </p:nvSpPr>
        <p:spPr>
          <a:xfrm>
            <a:off x="1346364" y="840409"/>
            <a:ext cx="7352400" cy="472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004B53"/>
                </a:solidFill>
                <a:latin typeface="Montserrat"/>
                <a:ea typeface="Montserrat"/>
                <a:cs typeface="Montserrat"/>
                <a:sym typeface="Montserrat"/>
              </a:rPr>
              <a:t>E. Imbalance Class</a:t>
            </a:r>
            <a:endParaRPr b="1" i="0" sz="2400" u="none" cap="none" strike="noStrike">
              <a:solidFill>
                <a:srgbClr val="004B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" name="Google Shape;299;p5"/>
          <p:cNvSpPr txBox="1"/>
          <p:nvPr/>
        </p:nvSpPr>
        <p:spPr>
          <a:xfrm>
            <a:off x="1346364" y="1205917"/>
            <a:ext cx="8038936" cy="4308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Handling Imbalance Class pada kolom Y (customer yang membuka deposito)</a:t>
            </a:r>
            <a:endParaRPr b="1" i="1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p5"/>
          <p:cNvPicPr preferRelativeResize="0"/>
          <p:nvPr/>
        </p:nvPicPr>
        <p:blipFill rotWithShape="1">
          <a:blip r:embed="rId4">
            <a:alphaModFix/>
          </a:blip>
          <a:srcRect b="1872" l="0" r="0" t="34248"/>
          <a:stretch/>
        </p:blipFill>
        <p:spPr>
          <a:xfrm>
            <a:off x="1346364" y="1803573"/>
            <a:ext cx="4303510" cy="4380817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5"/>
          <p:cNvSpPr txBox="1"/>
          <p:nvPr/>
        </p:nvSpPr>
        <p:spPr>
          <a:xfrm>
            <a:off x="6374824" y="2239669"/>
            <a:ext cx="5283775" cy="27699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 :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❖"/>
            </a:pPr>
            <a:r>
              <a:rPr b="0" i="1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Pada keadaan awal distribusi No : Yes sebesar 39922 : 5289 atau 7.5 : 1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❖"/>
            </a:pPr>
            <a:r>
              <a:rPr b="0" i="1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Setelah dilakukan imbalance class dengan menggunakan metode Oversampling , Undersampling, maupun SMOTE menghasilkan </a:t>
            </a:r>
            <a:r>
              <a:rPr b="1" i="1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distribusi 1:1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72" name="Google Shape;7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"/>
          <p:cNvSpPr txBox="1"/>
          <p:nvPr/>
        </p:nvSpPr>
        <p:spPr>
          <a:xfrm>
            <a:off x="965525" y="349963"/>
            <a:ext cx="7352400" cy="599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1. DATA CLEANSING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965525" y="6223575"/>
            <a:ext cx="512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Keterangan : Tampilan dataset</a:t>
            </a:r>
            <a:endParaRPr b="0" i="1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3"/>
          <p:cNvSpPr txBox="1"/>
          <p:nvPr/>
        </p:nvSpPr>
        <p:spPr>
          <a:xfrm>
            <a:off x="1346364" y="840409"/>
            <a:ext cx="7352400" cy="472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004B53"/>
                </a:solidFill>
                <a:latin typeface="Montserrat"/>
                <a:ea typeface="Montserrat"/>
                <a:cs typeface="Montserrat"/>
                <a:sym typeface="Montserrat"/>
              </a:rPr>
              <a:t>A. Handle Missing Values</a:t>
            </a:r>
            <a:endParaRPr b="1" i="0" sz="2400" u="none" cap="none" strike="noStrike">
              <a:solidFill>
                <a:srgbClr val="004B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6" name="Google Shape;7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5525" y="1440449"/>
            <a:ext cx="3810287" cy="478312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3"/>
          <p:cNvSpPr txBox="1"/>
          <p:nvPr/>
        </p:nvSpPr>
        <p:spPr>
          <a:xfrm>
            <a:off x="8090703" y="1953809"/>
            <a:ext cx="3648494" cy="24006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 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Tidak terdapat missing value pada dataset, sehingga tidak perlu dihandle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31790" y="1439892"/>
            <a:ext cx="21844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78130" y="2021092"/>
            <a:ext cx="1727200" cy="394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306" name="Google Shape;30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6"/>
          <p:cNvSpPr txBox="1"/>
          <p:nvPr/>
        </p:nvSpPr>
        <p:spPr>
          <a:xfrm>
            <a:off x="965525" y="349963"/>
            <a:ext cx="7352400" cy="599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2. FEATURE ENGINEERING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8" name="Google Shape;308;p6"/>
          <p:cNvSpPr txBox="1"/>
          <p:nvPr/>
        </p:nvSpPr>
        <p:spPr>
          <a:xfrm>
            <a:off x="1346364" y="840409"/>
            <a:ext cx="7352400" cy="472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004B53"/>
                </a:solidFill>
                <a:latin typeface="Montserrat"/>
                <a:ea typeface="Montserrat"/>
                <a:cs typeface="Montserrat"/>
                <a:sym typeface="Montserrat"/>
              </a:rPr>
              <a:t>A. Feature Selection</a:t>
            </a:r>
            <a:endParaRPr b="1" i="0" sz="2400" u="none" cap="none" strike="noStrike">
              <a:solidFill>
                <a:srgbClr val="004B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" name="Google Shape;309;p6"/>
          <p:cNvSpPr txBox="1"/>
          <p:nvPr/>
        </p:nvSpPr>
        <p:spPr>
          <a:xfrm>
            <a:off x="9080211" y="1576333"/>
            <a:ext cx="2844799" cy="4247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 :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❖"/>
            </a:pPr>
            <a:r>
              <a:rPr b="0" i="1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Terdapat mulcolinearity antara pdays dan previous, maka kolom `pdays` akan di drop.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❖"/>
            </a:pPr>
            <a:r>
              <a:rPr b="0" i="1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Pdays di drop karena korelasi antara pdays dengan kolom lain lebih kecil dibandingkan korelasi antara previous dengan kolom lain</a:t>
            </a:r>
            <a:endParaRPr b="1" i="1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6311" y="1439892"/>
            <a:ext cx="8343900" cy="488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315" name="Google Shape;31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7"/>
          <p:cNvSpPr txBox="1"/>
          <p:nvPr/>
        </p:nvSpPr>
        <p:spPr>
          <a:xfrm>
            <a:off x="965525" y="349963"/>
            <a:ext cx="7352400" cy="599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2. FEATURE ENGINEERING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p7"/>
          <p:cNvSpPr txBox="1"/>
          <p:nvPr/>
        </p:nvSpPr>
        <p:spPr>
          <a:xfrm>
            <a:off x="1346364" y="840409"/>
            <a:ext cx="7352400" cy="472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004B53"/>
                </a:solidFill>
                <a:latin typeface="Montserrat"/>
                <a:ea typeface="Montserrat"/>
                <a:cs typeface="Montserrat"/>
                <a:sym typeface="Montserrat"/>
              </a:rPr>
              <a:t>B. Feature Extraction</a:t>
            </a:r>
            <a:endParaRPr b="1" i="0" sz="2400" u="none" cap="none" strike="noStrike">
              <a:solidFill>
                <a:srgbClr val="004B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p7"/>
          <p:cNvSpPr txBox="1"/>
          <p:nvPr/>
        </p:nvSpPr>
        <p:spPr>
          <a:xfrm>
            <a:off x="965524" y="1444919"/>
            <a:ext cx="10324775" cy="31392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Terdapat 2 fitur baru yg dibuat, yaitu:</a:t>
            </a:r>
            <a:endParaRPr/>
          </a:p>
          <a:p>
            <a:pPr indent="-184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r>
              <a:t/>
            </a:r>
            <a:endParaRPr b="0" i="1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❖"/>
            </a:pPr>
            <a:r>
              <a:rPr b="1" i="1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month_segment</a:t>
            </a:r>
            <a:r>
              <a:rPr b="0" i="1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yg merubah kolom `month`, karena nilai unique   valuenya sangat besar, yaitu 12 maka diperkecil menjadi 4, yaitu dengan melakukan segmentasi berdasarkan, quartil (q1-q4).</a:t>
            </a:r>
            <a:endParaRPr/>
          </a:p>
          <a:p>
            <a:pPr indent="-184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r>
              <a:t/>
            </a:r>
            <a:endParaRPr b="0" i="1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❖"/>
            </a:pPr>
            <a:r>
              <a:rPr b="1" i="1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job_freq</a:t>
            </a:r>
            <a:r>
              <a:rPr b="0" i="1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yg merubah kolom `job`, karena nilai unique valuenya sama dengan kolom `month`, yaitu 12 maka dilakukan feature engineering dengan mengganti kolom `job` berdasarkan freq nilai banyaknya muncul job tersebut.</a:t>
            </a:r>
            <a:endParaRPr b="1" i="1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323" name="Google Shape;32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8"/>
          <p:cNvSpPr txBox="1"/>
          <p:nvPr/>
        </p:nvSpPr>
        <p:spPr>
          <a:xfrm>
            <a:off x="965525" y="349963"/>
            <a:ext cx="7352400" cy="599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2. FEATURE ENGINEERING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" name="Google Shape;325;p8"/>
          <p:cNvSpPr txBox="1"/>
          <p:nvPr/>
        </p:nvSpPr>
        <p:spPr>
          <a:xfrm>
            <a:off x="1346364" y="840409"/>
            <a:ext cx="7352400" cy="472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004B53"/>
                </a:solidFill>
                <a:latin typeface="Montserrat"/>
                <a:ea typeface="Montserrat"/>
                <a:cs typeface="Montserrat"/>
                <a:sym typeface="Montserrat"/>
              </a:rPr>
              <a:t>C. Feature Engineering</a:t>
            </a:r>
            <a:endParaRPr b="1" i="0" sz="2400" u="none" cap="none" strike="noStrike">
              <a:solidFill>
                <a:srgbClr val="004B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" name="Google Shape;326;p8"/>
          <p:cNvSpPr txBox="1"/>
          <p:nvPr/>
        </p:nvSpPr>
        <p:spPr>
          <a:xfrm>
            <a:off x="965524" y="1444919"/>
            <a:ext cx="10324775" cy="27699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baru yg diharapkan dapat membantu performance customer tertarik membuka deposito, yaitu:</a:t>
            </a:r>
            <a:endParaRPr/>
          </a:p>
          <a:p>
            <a:pPr indent="-184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r>
              <a:t/>
            </a:r>
            <a:endParaRPr b="0" i="1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❖"/>
            </a:pPr>
            <a:r>
              <a:rPr b="1" i="1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Gender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❖"/>
            </a:pPr>
            <a:r>
              <a:rPr b="1" i="1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Jenis Deposito yang diberikan kepada nasabah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❖"/>
            </a:pPr>
            <a:r>
              <a:rPr b="1" i="1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Casback/promo setiap melakukan pembukaan deposito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❖"/>
            </a:pPr>
            <a:r>
              <a:rPr b="1" i="1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Nominal minimal pembukaan deposito</a:t>
            </a:r>
            <a:endParaRPr/>
          </a:p>
          <a:p>
            <a:pPr indent="-184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r>
              <a:t/>
            </a:r>
            <a:endParaRPr b="1" i="1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84" name="Google Shape;84;g13b1133aab2_5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g13b1133aab2_5_28"/>
          <p:cNvSpPr txBox="1"/>
          <p:nvPr/>
        </p:nvSpPr>
        <p:spPr>
          <a:xfrm>
            <a:off x="965525" y="349963"/>
            <a:ext cx="7352400" cy="599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1. DATA CLEANSING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g13b1133aab2_5_28"/>
          <p:cNvSpPr txBox="1"/>
          <p:nvPr/>
        </p:nvSpPr>
        <p:spPr>
          <a:xfrm>
            <a:off x="965525" y="6223575"/>
            <a:ext cx="512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Keterangan : Tampilan dataset</a:t>
            </a:r>
            <a:endParaRPr b="0" i="1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g13b1133aab2_5_28"/>
          <p:cNvSpPr txBox="1"/>
          <p:nvPr/>
        </p:nvSpPr>
        <p:spPr>
          <a:xfrm>
            <a:off x="1346364" y="840409"/>
            <a:ext cx="7352400" cy="472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004B53"/>
                </a:solidFill>
                <a:latin typeface="Montserrat"/>
                <a:ea typeface="Montserrat"/>
                <a:cs typeface="Montserrat"/>
                <a:sym typeface="Montserrat"/>
              </a:rPr>
              <a:t>B. Handle Duplicated Data</a:t>
            </a:r>
            <a:endParaRPr b="1" i="0" sz="2400" u="none" cap="none" strike="noStrike">
              <a:solidFill>
                <a:srgbClr val="004B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8" name="Google Shape;88;g13b1133aab2_5_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5525" y="1440449"/>
            <a:ext cx="3810287" cy="478312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g13b1133aab2_5_28"/>
          <p:cNvSpPr txBox="1"/>
          <p:nvPr/>
        </p:nvSpPr>
        <p:spPr>
          <a:xfrm>
            <a:off x="5050269" y="2745903"/>
            <a:ext cx="6790631" cy="16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 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Tidak terdapat duplicated data pada dataset, sehingga tidak perlu dihandle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g13b1133aab2_5_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98985" y="1439892"/>
            <a:ext cx="35052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95" name="Google Shape;95;g13af3b9441f_16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13af3b9441f_16_1"/>
          <p:cNvSpPr txBox="1"/>
          <p:nvPr/>
        </p:nvSpPr>
        <p:spPr>
          <a:xfrm>
            <a:off x="965525" y="349963"/>
            <a:ext cx="7352400" cy="599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1. DATA CLEANSING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" name="Google Shape;97;g13af3b9441f_16_1"/>
          <p:cNvSpPr txBox="1"/>
          <p:nvPr/>
        </p:nvSpPr>
        <p:spPr>
          <a:xfrm>
            <a:off x="1346364" y="1205917"/>
            <a:ext cx="6177180" cy="4308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Kondisi Feature Numerik </a:t>
            </a:r>
            <a:r>
              <a:rPr b="1" i="1" lang="en-US" sz="16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sebelum</a:t>
            </a:r>
            <a:r>
              <a:rPr b="1" i="1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dilakukan metode Z-score</a:t>
            </a:r>
            <a:endParaRPr b="1" i="1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g13af3b9441f_16_1"/>
          <p:cNvSpPr txBox="1"/>
          <p:nvPr/>
        </p:nvSpPr>
        <p:spPr>
          <a:xfrm>
            <a:off x="1346364" y="840409"/>
            <a:ext cx="7352400" cy="472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004B53"/>
                </a:solidFill>
                <a:latin typeface="Montserrat"/>
                <a:ea typeface="Montserrat"/>
                <a:cs typeface="Montserrat"/>
                <a:sym typeface="Montserrat"/>
              </a:rPr>
              <a:t>C. Handle Outliers</a:t>
            </a:r>
            <a:endParaRPr b="1" i="0" sz="2400" u="none" cap="none" strike="noStrike">
              <a:solidFill>
                <a:srgbClr val="004B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" name="Google Shape;99;g13af3b9441f_16_1"/>
          <p:cNvSpPr/>
          <p:nvPr/>
        </p:nvSpPr>
        <p:spPr>
          <a:xfrm>
            <a:off x="965525" y="1636774"/>
            <a:ext cx="5331952" cy="2379641"/>
          </a:xfrm>
          <a:prstGeom prst="rect">
            <a:avLst/>
          </a:prstGeom>
          <a:solidFill>
            <a:srgbClr val="004B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g13af3b9441f_16_1"/>
          <p:cNvPicPr preferRelativeResize="0"/>
          <p:nvPr/>
        </p:nvPicPr>
        <p:blipFill rotWithShape="1">
          <a:blip r:embed="rId4">
            <a:alphaModFix/>
          </a:blip>
          <a:srcRect b="51612" l="0" r="74991" t="0"/>
          <a:stretch/>
        </p:blipFill>
        <p:spPr>
          <a:xfrm>
            <a:off x="1058125" y="1694650"/>
            <a:ext cx="2530878" cy="1951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g13af3b9441f_16_1"/>
          <p:cNvPicPr preferRelativeResize="0"/>
          <p:nvPr/>
        </p:nvPicPr>
        <p:blipFill rotWithShape="1">
          <a:blip r:embed="rId5">
            <a:alphaModFix/>
          </a:blip>
          <a:srcRect b="51007" l="0" r="74805" t="0"/>
          <a:stretch/>
        </p:blipFill>
        <p:spPr>
          <a:xfrm>
            <a:off x="3689376" y="1702219"/>
            <a:ext cx="2530878" cy="195937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13af3b9441f_16_1"/>
          <p:cNvSpPr txBox="1"/>
          <p:nvPr/>
        </p:nvSpPr>
        <p:spPr>
          <a:xfrm>
            <a:off x="1058125" y="3638787"/>
            <a:ext cx="5162129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Keterangan : Tampilan kolom balance</a:t>
            </a:r>
            <a:endParaRPr b="0" i="1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13af3b9441f_16_1"/>
          <p:cNvSpPr/>
          <p:nvPr/>
        </p:nvSpPr>
        <p:spPr>
          <a:xfrm>
            <a:off x="6430887" y="1638773"/>
            <a:ext cx="5331952" cy="2379641"/>
          </a:xfrm>
          <a:prstGeom prst="rect">
            <a:avLst/>
          </a:prstGeom>
          <a:solidFill>
            <a:srgbClr val="004B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g13af3b9441f_16_1"/>
          <p:cNvPicPr preferRelativeResize="0"/>
          <p:nvPr/>
        </p:nvPicPr>
        <p:blipFill rotWithShape="1">
          <a:blip r:embed="rId4">
            <a:alphaModFix/>
          </a:blip>
          <a:srcRect b="51344" l="25531" r="50420" t="268"/>
          <a:stretch/>
        </p:blipFill>
        <p:spPr>
          <a:xfrm>
            <a:off x="6620719" y="1696649"/>
            <a:ext cx="2433646" cy="1951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13af3b9441f_16_1"/>
          <p:cNvPicPr preferRelativeResize="0"/>
          <p:nvPr/>
        </p:nvPicPr>
        <p:blipFill rotWithShape="1">
          <a:blip r:embed="rId5">
            <a:alphaModFix/>
          </a:blip>
          <a:srcRect b="50768" l="25225" r="49579" t="239"/>
          <a:stretch/>
        </p:blipFill>
        <p:spPr>
          <a:xfrm>
            <a:off x="9154738" y="1704218"/>
            <a:ext cx="2530878" cy="195937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13af3b9441f_16_1"/>
          <p:cNvSpPr txBox="1"/>
          <p:nvPr/>
        </p:nvSpPr>
        <p:spPr>
          <a:xfrm>
            <a:off x="6523487" y="3640786"/>
            <a:ext cx="5162129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Keterangan : Tampilan kolom day</a:t>
            </a:r>
            <a:endParaRPr b="0" i="1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g13af3b9441f_16_1"/>
          <p:cNvSpPr/>
          <p:nvPr/>
        </p:nvSpPr>
        <p:spPr>
          <a:xfrm>
            <a:off x="956913" y="4183663"/>
            <a:ext cx="5331952" cy="2379641"/>
          </a:xfrm>
          <a:prstGeom prst="rect">
            <a:avLst/>
          </a:prstGeom>
          <a:solidFill>
            <a:srgbClr val="004B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g13af3b9441f_16_1"/>
          <p:cNvPicPr preferRelativeResize="0"/>
          <p:nvPr/>
        </p:nvPicPr>
        <p:blipFill rotWithShape="1">
          <a:blip r:embed="rId4">
            <a:alphaModFix/>
          </a:blip>
          <a:srcRect b="51600" l="50000" r="24991" t="-189"/>
          <a:stretch/>
        </p:blipFill>
        <p:spPr>
          <a:xfrm>
            <a:off x="1058125" y="4249107"/>
            <a:ext cx="2530878" cy="1959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13af3b9441f_16_1"/>
          <p:cNvPicPr preferRelativeResize="0"/>
          <p:nvPr/>
        </p:nvPicPr>
        <p:blipFill rotWithShape="1">
          <a:blip r:embed="rId5">
            <a:alphaModFix/>
          </a:blip>
          <a:srcRect b="50868" l="49914" r="24891" t="139"/>
          <a:stretch/>
        </p:blipFill>
        <p:spPr>
          <a:xfrm>
            <a:off x="3680764" y="4249108"/>
            <a:ext cx="2530878" cy="195937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13af3b9441f_16_1"/>
          <p:cNvSpPr txBox="1"/>
          <p:nvPr/>
        </p:nvSpPr>
        <p:spPr>
          <a:xfrm>
            <a:off x="1049513" y="6185676"/>
            <a:ext cx="5162129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Keterangan : Tampilan kolom age</a:t>
            </a:r>
            <a:endParaRPr b="0" i="1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13af3b9441f_16_1"/>
          <p:cNvSpPr/>
          <p:nvPr/>
        </p:nvSpPr>
        <p:spPr>
          <a:xfrm>
            <a:off x="6422275" y="4185662"/>
            <a:ext cx="5331952" cy="2379641"/>
          </a:xfrm>
          <a:prstGeom prst="rect">
            <a:avLst/>
          </a:prstGeom>
          <a:solidFill>
            <a:srgbClr val="004B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g13af3b9441f_16_1"/>
          <p:cNvPicPr preferRelativeResize="0"/>
          <p:nvPr/>
        </p:nvPicPr>
        <p:blipFill rotWithShape="1">
          <a:blip r:embed="rId4">
            <a:alphaModFix/>
          </a:blip>
          <a:srcRect b="51216" l="75619" r="333" t="396"/>
          <a:stretch/>
        </p:blipFill>
        <p:spPr>
          <a:xfrm>
            <a:off x="6612107" y="4243538"/>
            <a:ext cx="2433646" cy="1951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13af3b9441f_16_1"/>
          <p:cNvPicPr preferRelativeResize="0"/>
          <p:nvPr/>
        </p:nvPicPr>
        <p:blipFill rotWithShape="1">
          <a:blip r:embed="rId5">
            <a:alphaModFix/>
          </a:blip>
          <a:srcRect b="51178" l="74719" r="85" t="-171"/>
          <a:stretch/>
        </p:blipFill>
        <p:spPr>
          <a:xfrm>
            <a:off x="9146126" y="4251107"/>
            <a:ext cx="2530878" cy="195937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13af3b9441f_16_1"/>
          <p:cNvSpPr txBox="1"/>
          <p:nvPr/>
        </p:nvSpPr>
        <p:spPr>
          <a:xfrm>
            <a:off x="6514875" y="6187675"/>
            <a:ext cx="5162129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Keterangan : Tampilan kolom duration</a:t>
            </a:r>
            <a:endParaRPr b="0" i="1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119" name="Google Shape;119;g13af3b9441f_4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13af3b9441f_4_22"/>
          <p:cNvSpPr txBox="1"/>
          <p:nvPr/>
        </p:nvSpPr>
        <p:spPr>
          <a:xfrm>
            <a:off x="965525" y="349963"/>
            <a:ext cx="7352400" cy="599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1. DATA CLEANSING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Google Shape;121;g13af3b9441f_4_22"/>
          <p:cNvSpPr txBox="1"/>
          <p:nvPr/>
        </p:nvSpPr>
        <p:spPr>
          <a:xfrm>
            <a:off x="1346364" y="1205917"/>
            <a:ext cx="6177180" cy="4308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Kondisi Feature Numerik sebelum dilakukan metode Z-score</a:t>
            </a:r>
            <a:endParaRPr b="1" i="1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13af3b9441f_4_22"/>
          <p:cNvSpPr txBox="1"/>
          <p:nvPr/>
        </p:nvSpPr>
        <p:spPr>
          <a:xfrm>
            <a:off x="1346364" y="840409"/>
            <a:ext cx="7352400" cy="472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004B53"/>
                </a:solidFill>
                <a:latin typeface="Montserrat"/>
                <a:ea typeface="Montserrat"/>
                <a:cs typeface="Montserrat"/>
                <a:sym typeface="Montserrat"/>
              </a:rPr>
              <a:t>C. Handle Outliers</a:t>
            </a:r>
            <a:endParaRPr b="1" i="0" sz="2400" u="none" cap="none" strike="noStrike">
              <a:solidFill>
                <a:srgbClr val="004B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g13af3b9441f_4_22"/>
          <p:cNvSpPr/>
          <p:nvPr/>
        </p:nvSpPr>
        <p:spPr>
          <a:xfrm>
            <a:off x="965525" y="1636774"/>
            <a:ext cx="5331952" cy="2379641"/>
          </a:xfrm>
          <a:prstGeom prst="rect">
            <a:avLst/>
          </a:prstGeom>
          <a:solidFill>
            <a:srgbClr val="004B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g13af3b9441f_4_22"/>
          <p:cNvPicPr preferRelativeResize="0"/>
          <p:nvPr/>
        </p:nvPicPr>
        <p:blipFill rotWithShape="1">
          <a:blip r:embed="rId4">
            <a:alphaModFix/>
          </a:blip>
          <a:srcRect b="1038" l="435" r="74555" t="50573"/>
          <a:stretch/>
        </p:blipFill>
        <p:spPr>
          <a:xfrm>
            <a:off x="1058125" y="1694650"/>
            <a:ext cx="2530878" cy="1951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13af3b9441f_4_22"/>
          <p:cNvPicPr preferRelativeResize="0"/>
          <p:nvPr/>
        </p:nvPicPr>
        <p:blipFill rotWithShape="1">
          <a:blip r:embed="rId5">
            <a:alphaModFix/>
          </a:blip>
          <a:srcRect b="1056" l="418" r="74387" t="49950"/>
          <a:stretch/>
        </p:blipFill>
        <p:spPr>
          <a:xfrm>
            <a:off x="3689376" y="1702219"/>
            <a:ext cx="2530878" cy="195937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13af3b9441f_4_22"/>
          <p:cNvSpPr txBox="1"/>
          <p:nvPr/>
        </p:nvSpPr>
        <p:spPr>
          <a:xfrm>
            <a:off x="1058125" y="3638787"/>
            <a:ext cx="5162129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Keterangan : Tampilan kolom campaign</a:t>
            </a:r>
            <a:endParaRPr b="0" i="1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g13af3b9441f_4_22"/>
          <p:cNvSpPr/>
          <p:nvPr/>
        </p:nvSpPr>
        <p:spPr>
          <a:xfrm>
            <a:off x="6430887" y="1638773"/>
            <a:ext cx="5331952" cy="2379641"/>
          </a:xfrm>
          <a:prstGeom prst="rect">
            <a:avLst/>
          </a:prstGeom>
          <a:solidFill>
            <a:srgbClr val="004B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g13af3b9441f_4_22"/>
          <p:cNvPicPr preferRelativeResize="0"/>
          <p:nvPr/>
        </p:nvPicPr>
        <p:blipFill rotWithShape="1">
          <a:blip r:embed="rId4">
            <a:alphaModFix/>
          </a:blip>
          <a:srcRect b="1749" l="25702" r="50248" t="49862"/>
          <a:stretch/>
        </p:blipFill>
        <p:spPr>
          <a:xfrm>
            <a:off x="6620719" y="1696649"/>
            <a:ext cx="2433646" cy="1951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13af3b9441f_4_22"/>
          <p:cNvPicPr preferRelativeResize="0"/>
          <p:nvPr/>
        </p:nvPicPr>
        <p:blipFill rotWithShape="1">
          <a:blip r:embed="rId5">
            <a:alphaModFix/>
          </a:blip>
          <a:srcRect b="1736" l="25421" r="49383" t="49270"/>
          <a:stretch/>
        </p:blipFill>
        <p:spPr>
          <a:xfrm>
            <a:off x="9154738" y="1704218"/>
            <a:ext cx="2530878" cy="195937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13af3b9441f_4_22"/>
          <p:cNvSpPr txBox="1"/>
          <p:nvPr/>
        </p:nvSpPr>
        <p:spPr>
          <a:xfrm>
            <a:off x="6523487" y="3640786"/>
            <a:ext cx="5162129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Keterangan : Tampilan kolom pdays</a:t>
            </a:r>
            <a:endParaRPr b="0" i="1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g13af3b9441f_4_22"/>
          <p:cNvSpPr/>
          <p:nvPr/>
        </p:nvSpPr>
        <p:spPr>
          <a:xfrm>
            <a:off x="956913" y="4183663"/>
            <a:ext cx="5331952" cy="2379641"/>
          </a:xfrm>
          <a:prstGeom prst="rect">
            <a:avLst/>
          </a:prstGeom>
          <a:solidFill>
            <a:srgbClr val="004B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g13af3b9441f_4_22"/>
          <p:cNvPicPr preferRelativeResize="0"/>
          <p:nvPr/>
        </p:nvPicPr>
        <p:blipFill rotWithShape="1">
          <a:blip r:embed="rId4">
            <a:alphaModFix/>
          </a:blip>
          <a:srcRect b="1462" l="50000" r="24991" t="49950"/>
          <a:stretch/>
        </p:blipFill>
        <p:spPr>
          <a:xfrm>
            <a:off x="1058125" y="4249107"/>
            <a:ext cx="2530878" cy="1959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13af3b9441f_4_22"/>
          <p:cNvPicPr preferRelativeResize="0"/>
          <p:nvPr/>
        </p:nvPicPr>
        <p:blipFill rotWithShape="1">
          <a:blip r:embed="rId5">
            <a:alphaModFix/>
          </a:blip>
          <a:srcRect b="2076" l="50998" r="23806" t="48931"/>
          <a:stretch/>
        </p:blipFill>
        <p:spPr>
          <a:xfrm>
            <a:off x="3680764" y="4249108"/>
            <a:ext cx="2530878" cy="195937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13af3b9441f_4_22"/>
          <p:cNvSpPr txBox="1"/>
          <p:nvPr/>
        </p:nvSpPr>
        <p:spPr>
          <a:xfrm>
            <a:off x="1049513" y="6185676"/>
            <a:ext cx="5162129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Keterangan : Tampilan kolom previous</a:t>
            </a:r>
            <a:endParaRPr b="0" i="1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139" name="Google Shape;139;g13af3b9441f_4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13af3b9441f_4_35"/>
          <p:cNvSpPr txBox="1"/>
          <p:nvPr/>
        </p:nvSpPr>
        <p:spPr>
          <a:xfrm>
            <a:off x="965525" y="349963"/>
            <a:ext cx="7352400" cy="599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1. DATA CLEANSING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g13af3b9441f_4_35"/>
          <p:cNvSpPr txBox="1"/>
          <p:nvPr/>
        </p:nvSpPr>
        <p:spPr>
          <a:xfrm>
            <a:off x="1346364" y="1205917"/>
            <a:ext cx="6177180" cy="4308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Handling outliers dengan metode Z-score</a:t>
            </a:r>
            <a:endParaRPr b="1" i="1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g13af3b9441f_4_35"/>
          <p:cNvSpPr txBox="1"/>
          <p:nvPr/>
        </p:nvSpPr>
        <p:spPr>
          <a:xfrm>
            <a:off x="1346364" y="840409"/>
            <a:ext cx="7352400" cy="472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004B53"/>
                </a:solidFill>
                <a:latin typeface="Montserrat"/>
                <a:ea typeface="Montserrat"/>
                <a:cs typeface="Montserrat"/>
                <a:sym typeface="Montserrat"/>
              </a:rPr>
              <a:t>C. Handle Outliers</a:t>
            </a:r>
            <a:endParaRPr b="1" i="0" sz="2400" u="none" cap="none" strike="noStrike">
              <a:solidFill>
                <a:srgbClr val="004B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g13af3b9441f_4_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5583" y="1636774"/>
            <a:ext cx="8428218" cy="3604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13af3b9441f_4_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06247" y="2327880"/>
            <a:ext cx="2737481" cy="185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149" name="Google Shape;149;g13af3b9441f_4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13af3b9441f_4_45"/>
          <p:cNvSpPr txBox="1"/>
          <p:nvPr/>
        </p:nvSpPr>
        <p:spPr>
          <a:xfrm>
            <a:off x="965525" y="349963"/>
            <a:ext cx="7352400" cy="599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1. DATA CLEANSING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g13af3b9441f_4_45"/>
          <p:cNvSpPr txBox="1"/>
          <p:nvPr/>
        </p:nvSpPr>
        <p:spPr>
          <a:xfrm>
            <a:off x="1346364" y="1205917"/>
            <a:ext cx="6177180" cy="4308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Kondisi Feature Numerik </a:t>
            </a:r>
            <a:r>
              <a:rPr b="1" i="1" lang="en-US" sz="16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setelah</a:t>
            </a:r>
            <a:r>
              <a:rPr b="1" i="1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dilakukan metode Z-score</a:t>
            </a:r>
            <a:endParaRPr b="1" i="1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13af3b9441f_4_45"/>
          <p:cNvSpPr txBox="1"/>
          <p:nvPr/>
        </p:nvSpPr>
        <p:spPr>
          <a:xfrm>
            <a:off x="1346364" y="840409"/>
            <a:ext cx="7352400" cy="472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004B53"/>
                </a:solidFill>
                <a:latin typeface="Montserrat"/>
                <a:ea typeface="Montserrat"/>
                <a:cs typeface="Montserrat"/>
                <a:sym typeface="Montserrat"/>
              </a:rPr>
              <a:t>C. Handle Outliers</a:t>
            </a:r>
            <a:endParaRPr b="1" i="0" sz="2400" u="none" cap="none" strike="noStrike">
              <a:solidFill>
                <a:srgbClr val="004B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" name="Google Shape;153;g13af3b9441f_4_45"/>
          <p:cNvSpPr/>
          <p:nvPr/>
        </p:nvSpPr>
        <p:spPr>
          <a:xfrm>
            <a:off x="965525" y="1636774"/>
            <a:ext cx="5331952" cy="2379641"/>
          </a:xfrm>
          <a:prstGeom prst="rect">
            <a:avLst/>
          </a:prstGeom>
          <a:solidFill>
            <a:srgbClr val="004B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g13af3b9441f_4_45"/>
          <p:cNvPicPr preferRelativeResize="0"/>
          <p:nvPr/>
        </p:nvPicPr>
        <p:blipFill rotWithShape="1">
          <a:blip r:embed="rId4">
            <a:alphaModFix/>
          </a:blip>
          <a:srcRect b="50685" l="619" r="74432" t="-50"/>
          <a:stretch/>
        </p:blipFill>
        <p:spPr>
          <a:xfrm>
            <a:off x="3689376" y="1702219"/>
            <a:ext cx="2530878" cy="195937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13af3b9441f_4_45"/>
          <p:cNvSpPr txBox="1"/>
          <p:nvPr/>
        </p:nvSpPr>
        <p:spPr>
          <a:xfrm>
            <a:off x="1058125" y="3638787"/>
            <a:ext cx="5162129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Keterangan : Tampilan kolom balance</a:t>
            </a:r>
            <a:endParaRPr b="0" i="1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g13af3b9441f_4_45"/>
          <p:cNvPicPr preferRelativeResize="0"/>
          <p:nvPr/>
        </p:nvPicPr>
        <p:blipFill rotWithShape="1">
          <a:blip r:embed="rId5">
            <a:alphaModFix/>
          </a:blip>
          <a:srcRect b="50621" l="0" r="74405" t="0"/>
          <a:stretch/>
        </p:blipFill>
        <p:spPr>
          <a:xfrm>
            <a:off x="1039704" y="1707310"/>
            <a:ext cx="2573825" cy="1955867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13af3b9441f_4_45"/>
          <p:cNvSpPr/>
          <p:nvPr/>
        </p:nvSpPr>
        <p:spPr>
          <a:xfrm>
            <a:off x="6601093" y="1635195"/>
            <a:ext cx="5331952" cy="2379641"/>
          </a:xfrm>
          <a:prstGeom prst="rect">
            <a:avLst/>
          </a:prstGeom>
          <a:solidFill>
            <a:srgbClr val="004B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g13af3b9441f_4_45"/>
          <p:cNvPicPr preferRelativeResize="0"/>
          <p:nvPr/>
        </p:nvPicPr>
        <p:blipFill rotWithShape="1">
          <a:blip r:embed="rId4">
            <a:alphaModFix/>
          </a:blip>
          <a:srcRect b="50676" l="25937" r="49114" t="-40"/>
          <a:stretch/>
        </p:blipFill>
        <p:spPr>
          <a:xfrm>
            <a:off x="9324944" y="1700640"/>
            <a:ext cx="2530878" cy="195937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13af3b9441f_4_45"/>
          <p:cNvSpPr txBox="1"/>
          <p:nvPr/>
        </p:nvSpPr>
        <p:spPr>
          <a:xfrm>
            <a:off x="6693693" y="3637208"/>
            <a:ext cx="5162129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Keterangan : Tampilan kolom day</a:t>
            </a:r>
            <a:endParaRPr b="0" i="1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g13af3b9441f_4_45"/>
          <p:cNvPicPr preferRelativeResize="0"/>
          <p:nvPr/>
        </p:nvPicPr>
        <p:blipFill rotWithShape="1">
          <a:blip r:embed="rId5">
            <a:alphaModFix/>
          </a:blip>
          <a:srcRect b="50661" l="25323" r="49082" t="-40"/>
          <a:stretch/>
        </p:blipFill>
        <p:spPr>
          <a:xfrm>
            <a:off x="6675272" y="1705731"/>
            <a:ext cx="2573825" cy="1955867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13af3b9441f_4_45"/>
          <p:cNvSpPr/>
          <p:nvPr/>
        </p:nvSpPr>
        <p:spPr>
          <a:xfrm>
            <a:off x="983946" y="4174335"/>
            <a:ext cx="5331952" cy="2379641"/>
          </a:xfrm>
          <a:prstGeom prst="rect">
            <a:avLst/>
          </a:prstGeom>
          <a:solidFill>
            <a:srgbClr val="004B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g13af3b9441f_4_45"/>
          <p:cNvPicPr preferRelativeResize="0"/>
          <p:nvPr/>
        </p:nvPicPr>
        <p:blipFill rotWithShape="1">
          <a:blip r:embed="rId4">
            <a:alphaModFix/>
          </a:blip>
          <a:srcRect b="49959" l="50181" r="24869" t="676"/>
          <a:stretch/>
        </p:blipFill>
        <p:spPr>
          <a:xfrm>
            <a:off x="3707797" y="4239780"/>
            <a:ext cx="2530878" cy="195937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13af3b9441f_4_45"/>
          <p:cNvSpPr txBox="1"/>
          <p:nvPr/>
        </p:nvSpPr>
        <p:spPr>
          <a:xfrm>
            <a:off x="1076546" y="6176348"/>
            <a:ext cx="5162129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Keterangan : Tampilan kolom age</a:t>
            </a:r>
            <a:endParaRPr b="0" i="1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g13af3b9441f_4_45"/>
          <p:cNvPicPr preferRelativeResize="0"/>
          <p:nvPr/>
        </p:nvPicPr>
        <p:blipFill rotWithShape="1">
          <a:blip r:embed="rId5">
            <a:alphaModFix/>
          </a:blip>
          <a:srcRect b="49920" l="50000" r="24405" t="699"/>
          <a:stretch/>
        </p:blipFill>
        <p:spPr>
          <a:xfrm>
            <a:off x="1058125" y="4244871"/>
            <a:ext cx="2573825" cy="1955867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13af3b9441f_4_45"/>
          <p:cNvSpPr/>
          <p:nvPr/>
        </p:nvSpPr>
        <p:spPr>
          <a:xfrm>
            <a:off x="6619514" y="4172756"/>
            <a:ext cx="5331952" cy="2379641"/>
          </a:xfrm>
          <a:prstGeom prst="rect">
            <a:avLst/>
          </a:prstGeom>
          <a:solidFill>
            <a:srgbClr val="004B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g13af3b9441f_4_45"/>
          <p:cNvPicPr preferRelativeResize="0"/>
          <p:nvPr/>
        </p:nvPicPr>
        <p:blipFill rotWithShape="1">
          <a:blip r:embed="rId4">
            <a:alphaModFix/>
          </a:blip>
          <a:srcRect b="50000" l="75234" r="-181" t="636"/>
          <a:stretch/>
        </p:blipFill>
        <p:spPr>
          <a:xfrm>
            <a:off x="9343365" y="4238201"/>
            <a:ext cx="2530878" cy="195937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13af3b9441f_4_45"/>
          <p:cNvSpPr txBox="1"/>
          <p:nvPr/>
        </p:nvSpPr>
        <p:spPr>
          <a:xfrm>
            <a:off x="6712114" y="6174769"/>
            <a:ext cx="5162129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Keterangan : Tampilan kolom duration</a:t>
            </a:r>
            <a:endParaRPr b="0" i="1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g13af3b9441f_4_45"/>
          <p:cNvPicPr preferRelativeResize="0"/>
          <p:nvPr/>
        </p:nvPicPr>
        <p:blipFill rotWithShape="1">
          <a:blip r:embed="rId5">
            <a:alphaModFix/>
          </a:blip>
          <a:srcRect b="49960" l="75160" r="-755" t="660"/>
          <a:stretch/>
        </p:blipFill>
        <p:spPr>
          <a:xfrm>
            <a:off x="6693693" y="4243292"/>
            <a:ext cx="2573825" cy="1955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173" name="Google Shape;173;g13a2326a3c1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13a2326a3c1_0_1"/>
          <p:cNvSpPr txBox="1"/>
          <p:nvPr/>
        </p:nvSpPr>
        <p:spPr>
          <a:xfrm>
            <a:off x="965525" y="349963"/>
            <a:ext cx="7352400" cy="599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1. DATA CLEANSING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g13a2326a3c1_0_1"/>
          <p:cNvSpPr txBox="1"/>
          <p:nvPr/>
        </p:nvSpPr>
        <p:spPr>
          <a:xfrm>
            <a:off x="1346364" y="1205917"/>
            <a:ext cx="6177180" cy="4308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Kondisi Feature Numerik </a:t>
            </a:r>
            <a:r>
              <a:rPr b="1" i="1" lang="en-US" sz="16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setelah</a:t>
            </a:r>
            <a:r>
              <a:rPr b="1" i="1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dilakukan metode Z-score</a:t>
            </a:r>
            <a:endParaRPr b="1" i="1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13a2326a3c1_0_1"/>
          <p:cNvSpPr txBox="1"/>
          <p:nvPr/>
        </p:nvSpPr>
        <p:spPr>
          <a:xfrm>
            <a:off x="1346364" y="840409"/>
            <a:ext cx="7352400" cy="472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004B53"/>
                </a:solidFill>
                <a:latin typeface="Montserrat"/>
                <a:ea typeface="Montserrat"/>
                <a:cs typeface="Montserrat"/>
                <a:sym typeface="Montserrat"/>
              </a:rPr>
              <a:t>C. Handle Outliers</a:t>
            </a:r>
            <a:endParaRPr b="1" i="0" sz="2400" u="none" cap="none" strike="noStrike">
              <a:solidFill>
                <a:srgbClr val="004B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g13a2326a3c1_0_1"/>
          <p:cNvSpPr/>
          <p:nvPr/>
        </p:nvSpPr>
        <p:spPr>
          <a:xfrm>
            <a:off x="965525" y="1636774"/>
            <a:ext cx="5331952" cy="2379641"/>
          </a:xfrm>
          <a:prstGeom prst="rect">
            <a:avLst/>
          </a:prstGeom>
          <a:solidFill>
            <a:srgbClr val="004B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g13a2326a3c1_0_1"/>
          <p:cNvPicPr preferRelativeResize="0"/>
          <p:nvPr/>
        </p:nvPicPr>
        <p:blipFill rotWithShape="1">
          <a:blip r:embed="rId4">
            <a:alphaModFix/>
          </a:blip>
          <a:srcRect b="132" l="748" r="74304" t="50503"/>
          <a:stretch/>
        </p:blipFill>
        <p:spPr>
          <a:xfrm>
            <a:off x="3689376" y="1702219"/>
            <a:ext cx="2530878" cy="195937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13a2326a3c1_0_1"/>
          <p:cNvSpPr txBox="1"/>
          <p:nvPr/>
        </p:nvSpPr>
        <p:spPr>
          <a:xfrm>
            <a:off x="1058125" y="3638787"/>
            <a:ext cx="5162129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Keterangan : Tampilan kolom campaign</a:t>
            </a:r>
            <a:endParaRPr b="0" i="1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g13a2326a3c1_0_1"/>
          <p:cNvPicPr preferRelativeResize="0"/>
          <p:nvPr/>
        </p:nvPicPr>
        <p:blipFill rotWithShape="1">
          <a:blip r:embed="rId5">
            <a:alphaModFix/>
          </a:blip>
          <a:srcRect b="-244" l="-182" r="74588" t="50866"/>
          <a:stretch/>
        </p:blipFill>
        <p:spPr>
          <a:xfrm>
            <a:off x="1039704" y="1707310"/>
            <a:ext cx="2573825" cy="195586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13a2326a3c1_0_1"/>
          <p:cNvSpPr/>
          <p:nvPr/>
        </p:nvSpPr>
        <p:spPr>
          <a:xfrm>
            <a:off x="6601093" y="1635195"/>
            <a:ext cx="5331952" cy="2379641"/>
          </a:xfrm>
          <a:prstGeom prst="rect">
            <a:avLst/>
          </a:prstGeom>
          <a:solidFill>
            <a:srgbClr val="004B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g13a2326a3c1_0_1"/>
          <p:cNvPicPr preferRelativeResize="0"/>
          <p:nvPr/>
        </p:nvPicPr>
        <p:blipFill rotWithShape="1">
          <a:blip r:embed="rId4">
            <a:alphaModFix/>
          </a:blip>
          <a:srcRect b="676" l="25756" r="49295" t="49959"/>
          <a:stretch/>
        </p:blipFill>
        <p:spPr>
          <a:xfrm>
            <a:off x="9324944" y="1700640"/>
            <a:ext cx="2530878" cy="195937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13a2326a3c1_0_1"/>
          <p:cNvSpPr txBox="1"/>
          <p:nvPr/>
        </p:nvSpPr>
        <p:spPr>
          <a:xfrm>
            <a:off x="6693693" y="3637208"/>
            <a:ext cx="5162129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Keterangan : Tampilan kolom pdays</a:t>
            </a:r>
            <a:endParaRPr b="0" i="1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g13a2326a3c1_0_1"/>
          <p:cNvPicPr preferRelativeResize="0"/>
          <p:nvPr/>
        </p:nvPicPr>
        <p:blipFill rotWithShape="1">
          <a:blip r:embed="rId5">
            <a:alphaModFix/>
          </a:blip>
          <a:srcRect b="660" l="25093" r="49312" t="49960"/>
          <a:stretch/>
        </p:blipFill>
        <p:spPr>
          <a:xfrm>
            <a:off x="6675272" y="1705731"/>
            <a:ext cx="2573825" cy="1955867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13a2326a3c1_0_1"/>
          <p:cNvSpPr/>
          <p:nvPr/>
        </p:nvSpPr>
        <p:spPr>
          <a:xfrm>
            <a:off x="983946" y="4174335"/>
            <a:ext cx="5331952" cy="2379641"/>
          </a:xfrm>
          <a:prstGeom prst="rect">
            <a:avLst/>
          </a:prstGeom>
          <a:solidFill>
            <a:srgbClr val="004B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g13a2326a3c1_0_1"/>
          <p:cNvPicPr preferRelativeResize="0"/>
          <p:nvPr/>
        </p:nvPicPr>
        <p:blipFill rotWithShape="1">
          <a:blip r:embed="rId4">
            <a:alphaModFix/>
          </a:blip>
          <a:srcRect b="763" l="50928" r="24123" t="49872"/>
          <a:stretch/>
        </p:blipFill>
        <p:spPr>
          <a:xfrm>
            <a:off x="3707797" y="4239780"/>
            <a:ext cx="2530878" cy="195937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13a2326a3c1_0_1"/>
          <p:cNvSpPr txBox="1"/>
          <p:nvPr/>
        </p:nvSpPr>
        <p:spPr>
          <a:xfrm>
            <a:off x="1076546" y="6176348"/>
            <a:ext cx="5162129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Keterangan : Tampilan kolom previous</a:t>
            </a:r>
            <a:endParaRPr b="0" i="1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g13a2326a3c1_0_1"/>
          <p:cNvPicPr preferRelativeResize="0"/>
          <p:nvPr/>
        </p:nvPicPr>
        <p:blipFill rotWithShape="1">
          <a:blip r:embed="rId5">
            <a:alphaModFix/>
          </a:blip>
          <a:srcRect b="1193" l="50092" r="24312" t="49427"/>
          <a:stretch/>
        </p:blipFill>
        <p:spPr>
          <a:xfrm>
            <a:off x="1058125" y="4244871"/>
            <a:ext cx="2573825" cy="1955867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13a2326a3c1_0_1"/>
          <p:cNvSpPr txBox="1"/>
          <p:nvPr/>
        </p:nvSpPr>
        <p:spPr>
          <a:xfrm>
            <a:off x="6502849" y="4239780"/>
            <a:ext cx="5073799" cy="24314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 :</a:t>
            </a:r>
            <a:endParaRPr b="1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Metode Z-score memiliki kemampuan yang baik untuk menghilangkan outliers. Terlihat pada kolom balance, campaign, duration, dan age mengalami penurunan outlier.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Terdapat 5002 baris yang terfilter oleh metode Z-score. Sehingga didapatkan jumlah baris setelah di filter outlier sebanyak 40.209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194" name="Google Shape;194;g13af3b9441f_15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13af3b9441f_15_12"/>
          <p:cNvSpPr txBox="1"/>
          <p:nvPr/>
        </p:nvSpPr>
        <p:spPr>
          <a:xfrm>
            <a:off x="965525" y="349963"/>
            <a:ext cx="7352400" cy="599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1. DATA CLEANSING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g13af3b9441f_15_12"/>
          <p:cNvSpPr txBox="1"/>
          <p:nvPr/>
        </p:nvSpPr>
        <p:spPr>
          <a:xfrm>
            <a:off x="1346364" y="840409"/>
            <a:ext cx="7352400" cy="472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004B53"/>
                </a:solidFill>
                <a:latin typeface="Montserrat"/>
                <a:ea typeface="Montserrat"/>
                <a:cs typeface="Montserrat"/>
                <a:sym typeface="Montserrat"/>
              </a:rPr>
              <a:t>D. Feature Transformation</a:t>
            </a:r>
            <a:endParaRPr b="1" i="0" sz="2400" u="none" cap="none" strike="noStrike">
              <a:solidFill>
                <a:srgbClr val="004B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7" name="Google Shape;197;g13af3b9441f_15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5525" y="1803573"/>
            <a:ext cx="10667684" cy="41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13af3b9441f_15_12"/>
          <p:cNvSpPr txBox="1"/>
          <p:nvPr/>
        </p:nvSpPr>
        <p:spPr>
          <a:xfrm>
            <a:off x="965525" y="1439892"/>
            <a:ext cx="7149775" cy="4308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Tampilan statistic deskriptif feature numerik sebelum di normalisasi</a:t>
            </a:r>
            <a:endParaRPr b="1" i="1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2020-04-28T06:06:52Z</dcterms:created>
  <dc:creator>msoffice5650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0x0101007A90A3EAE74D784A98B166F67BEEB090</vt:lpwstr>
  </property>
</Properties>
</file>